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1" r:id="rId4"/>
  </p:sldMasterIdLst>
  <p:handoutMasterIdLst>
    <p:handoutMasterId r:id="rId24"/>
  </p:handoutMasterIdLst>
  <p:sldIdLst>
    <p:sldId id="407" r:id="rId5"/>
    <p:sldId id="411" r:id="rId6"/>
    <p:sldId id="408" r:id="rId7"/>
    <p:sldId id="415" r:id="rId8"/>
    <p:sldId id="412" r:id="rId9"/>
    <p:sldId id="416" r:id="rId10"/>
    <p:sldId id="413" r:id="rId11"/>
    <p:sldId id="414" r:id="rId12"/>
    <p:sldId id="419" r:id="rId13"/>
    <p:sldId id="421" r:id="rId14"/>
    <p:sldId id="418" r:id="rId15"/>
    <p:sldId id="423" r:id="rId16"/>
    <p:sldId id="424" r:id="rId17"/>
    <p:sldId id="425" r:id="rId18"/>
    <p:sldId id="426" r:id="rId19"/>
    <p:sldId id="431" r:id="rId20"/>
    <p:sldId id="432" r:id="rId21"/>
    <p:sldId id="433" r:id="rId22"/>
    <p:sldId id="43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193"/>
    <a:srgbClr val="E4CC1C"/>
    <a:srgbClr val="059191"/>
    <a:srgbClr val="7E1855"/>
    <a:srgbClr val="78B7FC"/>
    <a:srgbClr val="13831E"/>
    <a:srgbClr val="50395D"/>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993" autoAdjust="0"/>
  </p:normalViewPr>
  <p:slideViewPr>
    <p:cSldViewPr snapToGrid="0" snapToObjects="1">
      <p:cViewPr varScale="1">
        <p:scale>
          <a:sx n="73" d="100"/>
          <a:sy n="73" d="100"/>
        </p:scale>
        <p:origin x="618" y="78"/>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7/8/2022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802360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8471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491415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431245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379165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661049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183843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929227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099081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39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1870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4183166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432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494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55974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5419753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2183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9264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7893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22780186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0986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240766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322480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356824-A55C-4F44-B9CB-109B027241D7}" type="datetimeFigureOut">
              <a:rPr lang="en-US" smtClean="0"/>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2C6627B-E4D5-2947-8E88-B84039729B99}" type="slidenum">
              <a:rPr lang="en-US" smtClean="0"/>
              <a:t>‹#›</a:t>
            </a:fld>
            <a:endParaRPr lang="en-US" dirty="0"/>
          </a:p>
        </p:txBody>
      </p:sp>
    </p:spTree>
    <p:extLst>
      <p:ext uri="{BB962C8B-B14F-4D97-AF65-F5344CB8AC3E}">
        <p14:creationId xmlns:p14="http://schemas.microsoft.com/office/powerpoint/2010/main" val="196316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356824-A55C-4F44-B9CB-109B027241D7}" type="datetimeFigureOut">
              <a:rPr lang="en-US" smtClean="0"/>
              <a:t>7/8/2022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32131141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669" r:id="rId22"/>
    <p:sldLayoutId id="2147483673" r:id="rId23"/>
    <p:sldLayoutId id="2147483670" r:id="rId24"/>
    <p:sldLayoutId id="2147483674" r:id="rId25"/>
    <p:sldLayoutId id="2147483676" r:id="rId26"/>
    <p:sldLayoutId id="2147483677" r:id="rId27"/>
    <p:sldLayoutId id="2147483678" r:id="rId28"/>
    <p:sldLayoutId id="2147483679" r:id="rId29"/>
    <p:sldLayoutId id="2147483682" r:id="rId30"/>
    <p:sldLayoutId id="2147483686" r:id="rId31"/>
    <p:sldLayoutId id="2147483683" r:id="rId32"/>
    <p:sldLayoutId id="2147483685" r:id="rId33"/>
    <p:sldLayoutId id="2147483684" r:id="rId34"/>
    <p:sldLayoutId id="2147483680" r:id="rId35"/>
    <p:sldLayoutId id="2147483691" r:id="rId36"/>
    <p:sldLayoutId id="2147483692" r:id="rId37"/>
    <p:sldLayoutId id="2147483693" r:id="rId38"/>
    <p:sldLayoutId id="2147483694" r:id="rId39"/>
    <p:sldLayoutId id="2147483687" r:id="rId40"/>
    <p:sldLayoutId id="2147483689" r:id="rId41"/>
    <p:sldLayoutId id="2147483690" r:id="rId42"/>
    <p:sldLayoutId id="2147483695" r:id="rId43"/>
    <p:sldLayoutId id="2147483696" r:id="rId44"/>
    <p:sldLayoutId id="2147483697" r:id="rId45"/>
    <p:sldLayoutId id="2147483698" r:id="rId46"/>
    <p:sldLayoutId id="2147483703" r:id="rId47"/>
    <p:sldLayoutId id="2147483704" r:id="rId48"/>
    <p:sldLayoutId id="2147483705" r:id="rId49"/>
    <p:sldLayoutId id="2147483706" r:id="rId50"/>
    <p:sldLayoutId id="2147483700" r:id="rId51"/>
    <p:sldLayoutId id="2147483699" r:id="rId52"/>
    <p:sldLayoutId id="2147483701" r:id="rId53"/>
    <p:sldLayoutId id="2147483702" r:id="rId54"/>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5673" y="339645"/>
            <a:ext cx="10016018" cy="907264"/>
          </a:xfrm>
        </p:spPr>
        <p:txBody>
          <a:bodyPr/>
          <a:lstStyle/>
          <a:p>
            <a:r>
              <a:rPr lang="en-US" sz="2800" b="1" dirty="0" smtClean="0">
                <a:solidFill>
                  <a:schemeClr val="accent4"/>
                </a:solidFill>
                <a:latin typeface="Times New Roman" panose="02020603050405020304" pitchFamily="18" charset="0"/>
                <a:cs typeface="Times New Roman" panose="02020603050405020304" pitchFamily="18" charset="0"/>
              </a:rPr>
              <a:t>Airline Management system</a:t>
            </a:r>
            <a:endParaRPr lang="en-US" sz="2800" b="1" dirty="0">
              <a:solidFill>
                <a:schemeClr val="accent4"/>
              </a:solidFill>
              <a:latin typeface="Times New Roman" panose="02020603050405020304" pitchFamily="18" charset="0"/>
              <a:cs typeface="Times New Roman" panose="02020603050405020304" pitchFamily="18" charset="0"/>
            </a:endParaRPr>
          </a:p>
        </p:txBody>
      </p:sp>
      <p:pic>
        <p:nvPicPr>
          <p:cNvPr id="4" name="Picture 3" descr="Free stock photo of &lt;strong&gt;airplane&lt;/strong&gt;, airplanes, airpo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682" y="1711235"/>
            <a:ext cx="8127999" cy="4571999"/>
          </a:xfrm>
          <a:prstGeom prst="rect">
            <a:avLst/>
          </a:prstGeom>
        </p:spPr>
      </p:pic>
    </p:spTree>
    <p:extLst>
      <p:ext uri="{BB962C8B-B14F-4D97-AF65-F5344CB8AC3E}">
        <p14:creationId xmlns:p14="http://schemas.microsoft.com/office/powerpoint/2010/main" val="3622874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3061" y="679269"/>
            <a:ext cx="8150486" cy="662928"/>
          </a:xfrm>
        </p:spPr>
        <p:txBody>
          <a:bodyPr/>
          <a:lstStyle/>
          <a:p>
            <a:r>
              <a:rPr lang="en-US" sz="2800" b="1" u="sng" dirty="0" smtClean="0">
                <a:solidFill>
                  <a:schemeClr val="accent5">
                    <a:lumMod val="50000"/>
                  </a:schemeClr>
                </a:solidFill>
                <a:latin typeface="Times New Roman" panose="02020603050405020304" pitchFamily="18" charset="0"/>
                <a:cs typeface="Times New Roman" panose="02020603050405020304" pitchFamily="18" charset="0"/>
              </a:rPr>
              <a:t>Backend [language used]:</a:t>
            </a:r>
            <a:endParaRPr lang="en-US" sz="2800" b="1" u="sng"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04651" y="1590022"/>
            <a:ext cx="2424056" cy="2101548"/>
          </a:xfrm>
        </p:spPr>
        <p:txBody>
          <a:bodyPr>
            <a:normAutofit/>
          </a:bodyPr>
          <a:lstStyle/>
          <a:p>
            <a:pPr marL="342900" indent="-342900">
              <a:buFont typeface="Wingdings" panose="05000000000000000000" pitchFamily="2" charset="2"/>
              <a:buChar char="Ø"/>
            </a:pPr>
            <a:r>
              <a:rPr lang="en-US" sz="2000" b="1" dirty="0" smtClean="0">
                <a:latin typeface="+mn-lt"/>
              </a:rPr>
              <a:t>JAVA</a:t>
            </a:r>
          </a:p>
          <a:p>
            <a:pPr marL="342900" indent="-342900">
              <a:buFont typeface="Wingdings" panose="05000000000000000000" pitchFamily="2" charset="2"/>
              <a:buChar char="Ø"/>
            </a:pPr>
            <a:r>
              <a:rPr lang="en-US" sz="2000" b="1" dirty="0" smtClean="0">
                <a:latin typeface="+mn-lt"/>
              </a:rPr>
              <a:t>SPRING BOOT</a:t>
            </a:r>
          </a:p>
          <a:p>
            <a:pPr marL="342900" indent="-342900">
              <a:buFont typeface="Wingdings" panose="05000000000000000000" pitchFamily="2" charset="2"/>
              <a:buChar char="Ø"/>
            </a:pPr>
            <a:r>
              <a:rPr lang="en-US" sz="2000" b="1" dirty="0" smtClean="0">
                <a:latin typeface="+mn-lt"/>
              </a:rPr>
              <a:t>SPRING DATA JPA</a:t>
            </a:r>
            <a:endParaRPr lang="en-US" sz="2000" b="1" dirty="0">
              <a:latin typeface="+mn-lt"/>
            </a:endParaRPr>
          </a:p>
        </p:txBody>
      </p:sp>
      <p:pic>
        <p:nvPicPr>
          <p:cNvPr id="4" name="Picture 3"/>
          <p:cNvPicPr>
            <a:picLocks noChangeAspect="1"/>
          </p:cNvPicPr>
          <p:nvPr/>
        </p:nvPicPr>
        <p:blipFill>
          <a:blip r:embed="rId2"/>
          <a:stretch>
            <a:fillRect/>
          </a:stretch>
        </p:blipFill>
        <p:spPr>
          <a:xfrm>
            <a:off x="2269672" y="3712857"/>
            <a:ext cx="4010025" cy="2533650"/>
          </a:xfrm>
          <a:prstGeom prst="rect">
            <a:avLst/>
          </a:prstGeom>
        </p:spPr>
      </p:pic>
      <p:pic>
        <p:nvPicPr>
          <p:cNvPr id="5" name="Picture 4"/>
          <p:cNvPicPr>
            <a:picLocks noChangeAspect="1"/>
          </p:cNvPicPr>
          <p:nvPr/>
        </p:nvPicPr>
        <p:blipFill>
          <a:blip r:embed="rId3"/>
          <a:stretch>
            <a:fillRect/>
          </a:stretch>
        </p:blipFill>
        <p:spPr>
          <a:xfrm>
            <a:off x="4579841" y="1787979"/>
            <a:ext cx="3800475" cy="1209675"/>
          </a:xfrm>
          <a:prstGeom prst="rect">
            <a:avLst/>
          </a:prstGeom>
        </p:spPr>
      </p:pic>
      <p:pic>
        <p:nvPicPr>
          <p:cNvPr id="6" name="Picture 5"/>
          <p:cNvPicPr>
            <a:picLocks noChangeAspect="1"/>
          </p:cNvPicPr>
          <p:nvPr/>
        </p:nvPicPr>
        <p:blipFill>
          <a:blip r:embed="rId4"/>
          <a:stretch>
            <a:fillRect/>
          </a:stretch>
        </p:blipFill>
        <p:spPr>
          <a:xfrm>
            <a:off x="8158247" y="3712857"/>
            <a:ext cx="3381375" cy="2571750"/>
          </a:xfrm>
          <a:prstGeom prst="rect">
            <a:avLst/>
          </a:prstGeom>
        </p:spPr>
      </p:pic>
    </p:spTree>
    <p:extLst>
      <p:ext uri="{BB962C8B-B14F-4D97-AF65-F5344CB8AC3E}">
        <p14:creationId xmlns:p14="http://schemas.microsoft.com/office/powerpoint/2010/main" val="4046706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0181" y="596111"/>
            <a:ext cx="7053206" cy="744912"/>
          </a:xfrm>
        </p:spPr>
        <p:txBody>
          <a:bodyPr/>
          <a:lstStyle/>
          <a:p>
            <a:r>
              <a:rPr lang="en-US" sz="2800" b="1" u="sng" dirty="0" smtClean="0">
                <a:latin typeface="Times New Roman" panose="02020603050405020304" pitchFamily="18" charset="0"/>
                <a:cs typeface="Times New Roman" panose="02020603050405020304" pitchFamily="18" charset="0"/>
              </a:rPr>
              <a:t>DATABASE: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570181" y="1627139"/>
            <a:ext cx="11235221" cy="4201007"/>
          </a:xfrm>
        </p:spPr>
        <p:txBody>
          <a:bodyPr/>
          <a:lstStyle/>
          <a:p>
            <a:pPr marL="1657350" lvl="3" indent="-285750">
              <a:buFont typeface="Wingdings" panose="05000000000000000000" pitchFamily="2" charset="2"/>
              <a:buChar char="§"/>
            </a:pPr>
            <a:r>
              <a:rPr lang="en-US" sz="2000" dirty="0" smtClean="0">
                <a:latin typeface="+mn-lt"/>
              </a:rPr>
              <a:t>Oracle SQL</a:t>
            </a:r>
          </a:p>
          <a:p>
            <a:endParaRPr lang="en-US" sz="1800" dirty="0"/>
          </a:p>
        </p:txBody>
      </p:sp>
      <p:pic>
        <p:nvPicPr>
          <p:cNvPr id="5" name="Picture 4"/>
          <p:cNvPicPr>
            <a:picLocks noChangeAspect="1"/>
          </p:cNvPicPr>
          <p:nvPr/>
        </p:nvPicPr>
        <p:blipFill>
          <a:blip r:embed="rId2"/>
          <a:stretch>
            <a:fillRect/>
          </a:stretch>
        </p:blipFill>
        <p:spPr>
          <a:xfrm>
            <a:off x="2444341" y="2400709"/>
            <a:ext cx="4743450" cy="3216319"/>
          </a:xfrm>
          <a:prstGeom prst="rect">
            <a:avLst/>
          </a:prstGeom>
        </p:spPr>
      </p:pic>
    </p:spTree>
    <p:extLst>
      <p:ext uri="{BB962C8B-B14F-4D97-AF65-F5344CB8AC3E}">
        <p14:creationId xmlns:p14="http://schemas.microsoft.com/office/powerpoint/2010/main" val="3850575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1641" y="-161631"/>
            <a:ext cx="10134369" cy="1002552"/>
          </a:xfrm>
        </p:spPr>
        <p:txBody>
          <a:bodyPr/>
          <a:lstStyle/>
          <a:p>
            <a:r>
              <a:rPr lang="en-US" sz="2800" b="1" u="sng" dirty="0" smtClean="0">
                <a:latin typeface="Times New Roman" panose="02020603050405020304" pitchFamily="18" charset="0"/>
                <a:cs typeface="Times New Roman" panose="02020603050405020304" pitchFamily="18" charset="0"/>
              </a:rPr>
              <a:t>E-r diagram:</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lstStyle/>
          <a:p>
            <a:pPr algn="ctr">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pic>
        <p:nvPicPr>
          <p:cNvPr id="4" name="Picture 3"/>
          <p:cNvPicPr>
            <a:picLocks noChangeAspect="1"/>
          </p:cNvPicPr>
          <p:nvPr/>
        </p:nvPicPr>
        <p:blipFill>
          <a:blip r:embed="rId2"/>
          <a:stretch>
            <a:fillRect/>
          </a:stretch>
        </p:blipFill>
        <p:spPr>
          <a:xfrm>
            <a:off x="1993081" y="1351052"/>
            <a:ext cx="8927467" cy="5161309"/>
          </a:xfrm>
          <a:prstGeom prst="rect">
            <a:avLst/>
          </a:prstGeom>
        </p:spPr>
      </p:pic>
    </p:spTree>
    <p:extLst>
      <p:ext uri="{BB962C8B-B14F-4D97-AF65-F5344CB8AC3E}">
        <p14:creationId xmlns:p14="http://schemas.microsoft.com/office/powerpoint/2010/main" val="1352176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219" y="164153"/>
            <a:ext cx="12121908" cy="1193591"/>
          </a:xfrm>
        </p:spPr>
        <p:txBody>
          <a:bodyPr/>
          <a:lstStyle/>
          <a:p>
            <a:r>
              <a:rPr lang="en-US" sz="2800" b="1" u="sng" dirty="0" smtClean="0">
                <a:solidFill>
                  <a:srgbClr val="7030A0"/>
                </a:solidFill>
                <a:latin typeface="Times New Roman" panose="02020603050405020304" pitchFamily="18" charset="0"/>
                <a:cs typeface="Times New Roman" panose="02020603050405020304" pitchFamily="18" charset="0"/>
              </a:rPr>
              <a:t>Home page:</a:t>
            </a:r>
            <a:endParaRPr lang="en-US" sz="2800" b="1" u="sng" dirty="0">
              <a:solidFill>
                <a:srgbClr val="7030A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677860" y="1632857"/>
            <a:ext cx="9736243" cy="4741817"/>
          </a:xfrm>
          <a:prstGeom prst="rect">
            <a:avLst/>
          </a:prstGeom>
        </p:spPr>
      </p:pic>
    </p:spTree>
    <p:extLst>
      <p:ext uri="{BB962C8B-B14F-4D97-AF65-F5344CB8AC3E}">
        <p14:creationId xmlns:p14="http://schemas.microsoft.com/office/powerpoint/2010/main" val="1064967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0589" y="396897"/>
            <a:ext cx="5388599" cy="775723"/>
          </a:xfrm>
        </p:spPr>
        <p:txBody>
          <a:bodyPr/>
          <a:lstStyle/>
          <a:p>
            <a:r>
              <a:rPr lang="en-US" sz="2800" b="1" u="sng" dirty="0" smtClean="0">
                <a:solidFill>
                  <a:srgbClr val="13831E"/>
                </a:solidFill>
                <a:latin typeface="Times New Roman" panose="02020603050405020304" pitchFamily="18" charset="0"/>
                <a:cs typeface="Times New Roman" panose="02020603050405020304" pitchFamily="18" charset="0"/>
              </a:rPr>
              <a:t>Register Page :-</a:t>
            </a:r>
            <a:endParaRPr lang="en-US" sz="2800" b="1" u="sng" dirty="0">
              <a:solidFill>
                <a:srgbClr val="13831E"/>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1" t="8899" r="532" b="4717"/>
          <a:stretch/>
        </p:blipFill>
        <p:spPr>
          <a:xfrm>
            <a:off x="2194560" y="1410788"/>
            <a:ext cx="8970324" cy="4379949"/>
          </a:xfrm>
          <a:prstGeom prst="rect">
            <a:avLst/>
          </a:prstGeom>
        </p:spPr>
      </p:pic>
    </p:spTree>
    <p:extLst>
      <p:ext uri="{BB962C8B-B14F-4D97-AF65-F5344CB8AC3E}">
        <p14:creationId xmlns:p14="http://schemas.microsoft.com/office/powerpoint/2010/main" val="203658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Login </a:t>
            </a:r>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page </a:t>
            </a:r>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t="8816" b="5151"/>
          <a:stretch/>
        </p:blipFill>
        <p:spPr>
          <a:xfrm>
            <a:off x="2049456" y="1632857"/>
            <a:ext cx="9290097" cy="4493624"/>
          </a:xfrm>
          <a:prstGeom prst="rect">
            <a:avLst/>
          </a:prstGeom>
        </p:spPr>
      </p:pic>
    </p:spTree>
    <p:extLst>
      <p:ext uri="{BB962C8B-B14F-4D97-AF65-F5344CB8AC3E}">
        <p14:creationId xmlns:p14="http://schemas.microsoft.com/office/powerpoint/2010/main" val="3542042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7394" y="265755"/>
            <a:ext cx="10134369" cy="1002552"/>
          </a:xfrm>
        </p:spPr>
        <p:txBody>
          <a:bodyPr/>
          <a:lstStyle/>
          <a:p>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Details </a:t>
            </a:r>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of Flights </a:t>
            </a:r>
            <a:r>
              <a:rPr lang="en-US" sz="2800" b="1" u="sng" dirty="0" smtClean="0">
                <a:solidFill>
                  <a:schemeClr val="accent2">
                    <a:lumMod val="75000"/>
                  </a:schemeClr>
                </a:solidFill>
                <a:latin typeface="Times New Roman" panose="02020603050405020304" pitchFamily="18" charset="0"/>
                <a:cs typeface="Times New Roman" panose="02020603050405020304" pitchFamily="18" charset="0"/>
              </a:rPr>
              <a:t>:-</a:t>
            </a:r>
            <a:endParaRPr lang="en-US" sz="28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47394" y="1702089"/>
            <a:ext cx="9413694" cy="4581145"/>
          </a:xfrm>
          <a:prstGeom prst="rect">
            <a:avLst/>
          </a:prstGeom>
        </p:spPr>
      </p:pic>
    </p:spTree>
    <p:extLst>
      <p:ext uri="{BB962C8B-B14F-4D97-AF65-F5344CB8AC3E}">
        <p14:creationId xmlns:p14="http://schemas.microsoft.com/office/powerpoint/2010/main" val="1234595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8453" y="1698552"/>
            <a:ext cx="9355098" cy="4545493"/>
          </a:xfrm>
          <a:prstGeom prst="rect">
            <a:avLst/>
          </a:prstGeom>
        </p:spPr>
      </p:pic>
      <p:sp>
        <p:nvSpPr>
          <p:cNvPr id="3" name="TextBox 2"/>
          <p:cNvSpPr txBox="1"/>
          <p:nvPr/>
        </p:nvSpPr>
        <p:spPr>
          <a:xfrm>
            <a:off x="2037806" y="744583"/>
            <a:ext cx="5812971" cy="646331"/>
          </a:xfrm>
          <a:prstGeom prst="rect">
            <a:avLst/>
          </a:prstGeom>
          <a:noFill/>
        </p:spPr>
        <p:txBody>
          <a:bodyPr wrap="square" rtlCol="0">
            <a:spAutoFit/>
          </a:bodyPr>
          <a:lstStyle/>
          <a:p>
            <a:r>
              <a:rPr lang="en-US" sz="3600" b="1" dirty="0" smtClean="0">
                <a:solidFill>
                  <a:schemeClr val="accent2">
                    <a:lumMod val="75000"/>
                  </a:schemeClr>
                </a:solidFill>
                <a:latin typeface="Times New Roman" panose="02020603050405020304" pitchFamily="18" charset="0"/>
                <a:cs typeface="Times New Roman" panose="02020603050405020304" pitchFamily="18" charset="0"/>
              </a:rPr>
              <a:t>Details of Staff:</a:t>
            </a:r>
            <a:endParaRPr lang="en-US" sz="3600"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76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3517" y="1774620"/>
            <a:ext cx="9628752" cy="4639243"/>
          </a:xfrm>
          <a:prstGeom prst="rect">
            <a:avLst/>
          </a:prstGeom>
        </p:spPr>
      </p:pic>
      <p:sp>
        <p:nvSpPr>
          <p:cNvPr id="3" name="TextBox 2"/>
          <p:cNvSpPr txBox="1"/>
          <p:nvPr/>
        </p:nvSpPr>
        <p:spPr>
          <a:xfrm>
            <a:off x="2063931" y="587828"/>
            <a:ext cx="4872446" cy="584775"/>
          </a:xfrm>
          <a:prstGeom prst="rect">
            <a:avLst/>
          </a:prstGeom>
          <a:noFill/>
        </p:spPr>
        <p:txBody>
          <a:bodyPr wrap="square" rtlCol="0">
            <a:spAutoFit/>
          </a:bodyPr>
          <a:lstStyle/>
          <a:p>
            <a:r>
              <a:rPr lang="en-US" sz="3200" b="1" dirty="0" smtClean="0">
                <a:solidFill>
                  <a:schemeClr val="accent2">
                    <a:lumMod val="75000"/>
                  </a:schemeClr>
                </a:solidFill>
                <a:latin typeface="Times New Roman" panose="02020603050405020304" pitchFamily="18" charset="0"/>
                <a:cs typeface="Times New Roman" panose="02020603050405020304" pitchFamily="18" charset="0"/>
              </a:rPr>
              <a:t>LOGOUT :</a:t>
            </a:r>
            <a:endParaRPr lang="en-US" sz="3200"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6121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314" y="2397033"/>
            <a:ext cx="7283720" cy="1482635"/>
          </a:xfrm>
        </p:spPr>
        <p:txBody>
          <a:bodyPr/>
          <a:lstStyle/>
          <a:p>
            <a:r>
              <a:rPr lang="en-US" dirty="0" smtClean="0">
                <a:latin typeface="Algerian" panose="04020705040A02060702" pitchFamily="82" charset="0"/>
              </a:rPr>
              <a:t>Thank you..</a:t>
            </a:r>
            <a:endParaRPr lang="en-US" dirty="0">
              <a:latin typeface="Algerian" panose="04020705040A02060702" pitchFamily="82" charset="0"/>
            </a:endParaRPr>
          </a:p>
        </p:txBody>
      </p:sp>
    </p:spTree>
    <p:extLst>
      <p:ext uri="{BB962C8B-B14F-4D97-AF65-F5344CB8AC3E}">
        <p14:creationId xmlns:p14="http://schemas.microsoft.com/office/powerpoint/2010/main" val="2500397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8410" y="683755"/>
            <a:ext cx="10291618" cy="674255"/>
          </a:xfrm>
        </p:spPr>
        <p:txBody>
          <a:bodyPr>
            <a:normAutofit/>
          </a:bodyPr>
          <a:lstStyle/>
          <a:p>
            <a:r>
              <a:rPr lang="en-US" sz="2800" b="1" dirty="0" smtClean="0">
                <a:solidFill>
                  <a:schemeClr val="accent4"/>
                </a:solidFill>
                <a:latin typeface="Times New Roman" panose="02020603050405020304" pitchFamily="18" charset="0"/>
                <a:cs typeface="Times New Roman" panose="02020603050405020304" pitchFamily="18" charset="0"/>
              </a:rPr>
              <a:t>Team members:</a:t>
            </a:r>
            <a:endParaRPr lang="en-US" sz="2800" b="1" dirty="0">
              <a:solidFill>
                <a:schemeClr val="accent4"/>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8572929" y="4193311"/>
            <a:ext cx="3177309" cy="2308324"/>
          </a:xfrm>
          <a:prstGeom prst="rect">
            <a:avLst/>
          </a:prstGeom>
          <a:noFill/>
        </p:spPr>
        <p:txBody>
          <a:bodyPr wrap="square" rtlCol="0">
            <a:spAutoFit/>
          </a:bodyPr>
          <a:lstStyle/>
          <a:p>
            <a:r>
              <a:rPr lang="en-US" sz="2400" b="1" dirty="0" smtClean="0"/>
              <a:t>Presented by</a:t>
            </a:r>
            <a:r>
              <a:rPr lang="en-US" sz="2400" b="1" dirty="0" smtClean="0"/>
              <a:t>:</a:t>
            </a:r>
          </a:p>
          <a:p>
            <a:r>
              <a:rPr lang="en-US" sz="2000" b="1" i="1" dirty="0" smtClean="0"/>
              <a:t>Vivek Salve,</a:t>
            </a:r>
          </a:p>
          <a:p>
            <a:r>
              <a:rPr lang="en-US" sz="2000" b="1" i="1" dirty="0" smtClean="0"/>
              <a:t>Manish,</a:t>
            </a:r>
          </a:p>
          <a:p>
            <a:r>
              <a:rPr lang="en-US" sz="2000" b="1" i="1" dirty="0" smtClean="0"/>
              <a:t>NaveenRaj,</a:t>
            </a:r>
          </a:p>
          <a:p>
            <a:r>
              <a:rPr lang="en-US" sz="2000" b="1" i="1" dirty="0" smtClean="0"/>
              <a:t>G.Madhavan,</a:t>
            </a:r>
          </a:p>
          <a:p>
            <a:r>
              <a:rPr lang="en-US" sz="2000" b="1" i="1" dirty="0" smtClean="0"/>
              <a:t>Sakeena banu,</a:t>
            </a:r>
          </a:p>
          <a:p>
            <a:r>
              <a:rPr lang="en-US" sz="2000" b="1" i="1" dirty="0" smtClean="0"/>
              <a:t>Yasin malik.</a:t>
            </a:r>
            <a:endParaRPr lang="en-US" i="1" dirty="0" smtClean="0"/>
          </a:p>
        </p:txBody>
      </p:sp>
      <p:pic>
        <p:nvPicPr>
          <p:cNvPr id="7" name="Picture 6" descr="Team:Exeter/Team - 2017.igem.or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4539" y="2052289"/>
            <a:ext cx="4272310" cy="3734557"/>
          </a:xfrm>
          <a:prstGeom prst="rect">
            <a:avLst/>
          </a:prstGeom>
        </p:spPr>
      </p:pic>
    </p:spTree>
    <p:extLst>
      <p:ext uri="{BB962C8B-B14F-4D97-AF65-F5344CB8AC3E}">
        <p14:creationId xmlns:p14="http://schemas.microsoft.com/office/powerpoint/2010/main" val="2170836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3186" y="0"/>
            <a:ext cx="10134369" cy="807543"/>
          </a:xfrm>
        </p:spPr>
        <p:txBody>
          <a:bodyPr/>
          <a:lstStyle/>
          <a:p>
            <a:r>
              <a:rPr lang="en-US" sz="2800" b="1" u="sng" dirty="0" smtClean="0">
                <a:solidFill>
                  <a:srgbClr val="333300"/>
                </a:solidFill>
                <a:latin typeface="Times New Roman" panose="02020603050405020304" pitchFamily="18" charset="0"/>
                <a:cs typeface="Times New Roman" panose="02020603050405020304" pitchFamily="18" charset="0"/>
              </a:rPr>
              <a:t>Introduction:</a:t>
            </a:r>
            <a:endParaRPr lang="en-US" sz="2800" b="1" u="sng" dirty="0">
              <a:solidFill>
                <a:srgbClr val="3333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27321" y="1058091"/>
            <a:ext cx="9188461" cy="4820195"/>
          </a:xfrm>
        </p:spPr>
        <p:txBody>
          <a:bodyPr>
            <a:normAutofit lnSpcReduction="10000"/>
          </a:bodyPr>
          <a:lstStyle/>
          <a:p>
            <a:pPr marL="342900" indent="-342900">
              <a:buFont typeface="Wingdings" panose="05000000000000000000" pitchFamily="2" charset="2"/>
              <a:buChar char="v"/>
            </a:pPr>
            <a:r>
              <a:rPr lang="en-US" sz="2000" dirty="0" smtClean="0"/>
              <a:t>Airline </a:t>
            </a:r>
            <a:r>
              <a:rPr lang="en-US" sz="2000" dirty="0"/>
              <a:t>Reservation System aims to automate the flight operations and ticketing / seat booking and confirmation system of an Airline company. The software is providing options for viewing different flights available within a different timings for a specific day.</a:t>
            </a:r>
            <a:endParaRPr lang="en-US" sz="2000" dirty="0" smtClean="0"/>
          </a:p>
          <a:p>
            <a:endParaRPr lang="en-US" sz="2000" dirty="0" smtClean="0"/>
          </a:p>
          <a:p>
            <a:pPr marL="342900" indent="-342900">
              <a:buFont typeface="Wingdings" panose="05000000000000000000" pitchFamily="2" charset="2"/>
              <a:buChar char="v"/>
            </a:pPr>
            <a:r>
              <a:rPr lang="en-US" sz="2000" dirty="0" smtClean="0">
                <a:latin typeface="+mn-lt"/>
              </a:rPr>
              <a:t>There </a:t>
            </a:r>
            <a:r>
              <a:rPr lang="en-US" sz="2000" dirty="0">
                <a:latin typeface="+mn-lt"/>
              </a:rPr>
              <a:t>is a database which is maintained in which all the names of </a:t>
            </a:r>
            <a:r>
              <a:rPr lang="en-US" sz="2000" dirty="0" smtClean="0">
                <a:latin typeface="+mn-lt"/>
              </a:rPr>
              <a:t>Flights complete information is stored.</a:t>
            </a:r>
          </a:p>
          <a:p>
            <a:endParaRPr lang="en-US" sz="2000" dirty="0" smtClean="0">
              <a:latin typeface="+mn-lt"/>
            </a:endParaRPr>
          </a:p>
          <a:p>
            <a:pPr marL="342900" indent="-342900">
              <a:buFont typeface="Wingdings" panose="05000000000000000000" pitchFamily="2" charset="2"/>
              <a:buChar char="v"/>
            </a:pPr>
            <a:r>
              <a:rPr lang="en-US" sz="2000" dirty="0"/>
              <a:t>That provide customers within facility to able to book ticket smoothly. The customers can modify and able to cancel the ticket for any reason. </a:t>
            </a:r>
            <a:endParaRPr lang="en-US" sz="2000" dirty="0" smtClean="0">
              <a:latin typeface="+mn-lt"/>
            </a:endParaRPr>
          </a:p>
          <a:p>
            <a:pPr marL="342900" indent="-342900">
              <a:buFont typeface="Wingdings" panose="05000000000000000000" pitchFamily="2" charset="2"/>
              <a:buChar char="v"/>
            </a:pPr>
            <a:r>
              <a:rPr lang="en-US" sz="2000" dirty="0"/>
              <a:t>That prepare within a role and policies. The software should provide option for checking availability of the tickets. That is important for the customers to get message if the ticket unavailable. That will be displayed into customers. The customers should be noted when the change has been made or any further changes.</a:t>
            </a:r>
            <a:endParaRPr lang="en-US" sz="2000" dirty="0" smtClean="0">
              <a:latin typeface="+mn-lt"/>
            </a:endParaRPr>
          </a:p>
        </p:txBody>
      </p:sp>
    </p:spTree>
    <p:extLst>
      <p:ext uri="{BB962C8B-B14F-4D97-AF65-F5344CB8AC3E}">
        <p14:creationId xmlns:p14="http://schemas.microsoft.com/office/powerpoint/2010/main" val="2258154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4743" y="914401"/>
            <a:ext cx="4420364" cy="574756"/>
          </a:xfrm>
        </p:spPr>
        <p:txBody>
          <a:bodyPr/>
          <a:lstStyle/>
          <a:p>
            <a:pPr algn="ctr"/>
            <a:r>
              <a:rPr lang="en-US" sz="2800" b="1" dirty="0" smtClean="0">
                <a:latin typeface="Times New Roman" panose="02020603050405020304" pitchFamily="18" charset="0"/>
                <a:cs typeface="Times New Roman" panose="02020603050405020304" pitchFamily="18" charset="0"/>
              </a:rPr>
              <a:t>Purpose:</a:t>
            </a:r>
            <a:endParaRPr lang="en-US" sz="28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3122022" y="1644865"/>
            <a:ext cx="10567852" cy="5056385"/>
          </a:xfrm>
        </p:spPr>
        <p:txBody>
          <a:bodyPr>
            <a:normAutofit fontScale="47500" lnSpcReduction="20000"/>
          </a:bodyPr>
          <a:lstStyle/>
          <a:p>
            <a:pPr marL="285750" indent="-285750">
              <a:buFont typeface="Wingdings" panose="05000000000000000000" pitchFamily="2" charset="2"/>
              <a:buChar char="v"/>
            </a:pPr>
            <a:endParaRPr lang="en-US" sz="1800" dirty="0" smtClean="0">
              <a:latin typeface="+mn-lt"/>
            </a:endParaRPr>
          </a:p>
          <a:p>
            <a:pPr marL="285750" indent="-285750">
              <a:buFont typeface="Wingdings" panose="05000000000000000000" pitchFamily="2" charset="2"/>
              <a:buChar char="v"/>
            </a:pPr>
            <a:endParaRPr lang="en-US" sz="1800" dirty="0">
              <a:latin typeface="+mn-lt"/>
            </a:endParaRPr>
          </a:p>
          <a:p>
            <a:endParaRPr lang="en-US" sz="2200" b="1" i="1" dirty="0" smtClean="0">
              <a:latin typeface="+mn-lt"/>
            </a:endParaRPr>
          </a:p>
          <a:p>
            <a:pPr marL="342900" indent="-342900">
              <a:buFont typeface="Wingdings" panose="05000000000000000000" pitchFamily="2" charset="2"/>
              <a:buChar char="v"/>
            </a:pPr>
            <a:r>
              <a:rPr lang="en-US" sz="3600" dirty="0" smtClean="0"/>
              <a:t>Easy </a:t>
            </a:r>
            <a:r>
              <a:rPr lang="en-US" sz="3600" dirty="0"/>
              <a:t>to book a flight ticket</a:t>
            </a:r>
            <a:r>
              <a:rPr lang="en-US" sz="3600" dirty="0" smtClean="0"/>
              <a:t>.</a:t>
            </a:r>
          </a:p>
          <a:p>
            <a:pPr marL="342900" lvl="0" indent="-342900">
              <a:buFont typeface="Wingdings" panose="05000000000000000000" pitchFamily="2" charset="2"/>
              <a:buChar char="v"/>
            </a:pPr>
            <a:r>
              <a:rPr lang="en-US" sz="3600" dirty="0"/>
              <a:t>Work becomes speedy</a:t>
            </a:r>
            <a:r>
              <a:rPr lang="en-US" sz="3600" dirty="0" smtClean="0"/>
              <a:t>.</a:t>
            </a:r>
          </a:p>
          <a:p>
            <a:pPr marL="342900" indent="-342900">
              <a:buFont typeface="Wingdings" panose="05000000000000000000" pitchFamily="2" charset="2"/>
              <a:buChar char="v"/>
            </a:pPr>
            <a:r>
              <a:rPr lang="en-US" sz="3600" dirty="0"/>
              <a:t>Access of any information individually</a:t>
            </a:r>
            <a:r>
              <a:rPr lang="en-US" sz="3600" dirty="0" smtClean="0"/>
              <a:t>.</a:t>
            </a:r>
          </a:p>
          <a:p>
            <a:pPr marL="342900" indent="-342900">
              <a:buFont typeface="Wingdings" panose="05000000000000000000" pitchFamily="2" charset="2"/>
              <a:buChar char="v"/>
            </a:pPr>
            <a:r>
              <a:rPr lang="en-US" sz="3600" dirty="0"/>
              <a:t>Decrease the load of the person involve in existing manual system</a:t>
            </a:r>
            <a:r>
              <a:rPr lang="en-US" sz="3600" dirty="0" smtClean="0"/>
              <a:t>.</a:t>
            </a:r>
          </a:p>
          <a:p>
            <a:pPr marL="342900" indent="-342900">
              <a:buFont typeface="Wingdings" panose="05000000000000000000" pitchFamily="2" charset="2"/>
              <a:buChar char="v"/>
            </a:pPr>
            <a:r>
              <a:rPr lang="en-US" sz="3600" dirty="0"/>
              <a:t>Well-designed reports</a:t>
            </a:r>
            <a:r>
              <a:rPr lang="en-US" sz="3600" dirty="0" smtClean="0"/>
              <a:t>.</a:t>
            </a:r>
          </a:p>
          <a:p>
            <a:pPr marL="342900" lvl="0" indent="-342900">
              <a:buFont typeface="Wingdings" panose="05000000000000000000" pitchFamily="2" charset="2"/>
              <a:buChar char="v"/>
            </a:pPr>
            <a:r>
              <a:rPr lang="en-US" sz="3600" dirty="0"/>
              <a:t>Easy &amp; fast retrieval of information</a:t>
            </a:r>
            <a:r>
              <a:rPr lang="en-US" sz="3600" dirty="0" smtClean="0"/>
              <a:t>.</a:t>
            </a:r>
          </a:p>
          <a:p>
            <a:pPr marL="342900" indent="-342900">
              <a:buFont typeface="Wingdings" panose="05000000000000000000" pitchFamily="2" charset="2"/>
              <a:buChar char="v"/>
            </a:pPr>
            <a:r>
              <a:rPr lang="en-US" sz="3600" dirty="0"/>
              <a:t>Accuracy in work</a:t>
            </a:r>
            <a:r>
              <a:rPr lang="en-US" sz="2200" dirty="0"/>
              <a:t>.</a:t>
            </a:r>
          </a:p>
          <a:p>
            <a:pPr marL="342900" lvl="0" indent="-342900">
              <a:buFont typeface="Wingdings" panose="05000000000000000000" pitchFamily="2" charset="2"/>
              <a:buChar char="v"/>
            </a:pPr>
            <a:endParaRPr lang="en-US" sz="2200" dirty="0"/>
          </a:p>
          <a:p>
            <a:pPr marL="342900" indent="-342900">
              <a:buFont typeface="Wingdings" panose="05000000000000000000" pitchFamily="2" charset="2"/>
              <a:buChar char="v"/>
            </a:pPr>
            <a:endParaRPr lang="en-US" sz="2200" dirty="0"/>
          </a:p>
          <a:p>
            <a:pPr marL="342900" lvl="0" indent="-342900">
              <a:buFont typeface="Wingdings" panose="05000000000000000000" pitchFamily="2" charset="2"/>
              <a:buChar char="v"/>
            </a:pPr>
            <a:endParaRPr lang="en-US" sz="2200" dirty="0"/>
          </a:p>
          <a:p>
            <a:pPr marL="342900" indent="-342900">
              <a:buFont typeface="Wingdings" panose="05000000000000000000" pitchFamily="2" charset="2"/>
              <a:buChar char="v"/>
            </a:pPr>
            <a:endParaRPr lang="en-US" sz="2200" dirty="0"/>
          </a:p>
          <a:p>
            <a:pPr marL="342900" lvl="0" indent="-342900">
              <a:buFont typeface="Wingdings" panose="05000000000000000000" pitchFamily="2" charset="2"/>
              <a:buChar char="v"/>
            </a:pPr>
            <a:endParaRPr lang="en-US" sz="2200" dirty="0"/>
          </a:p>
          <a:p>
            <a:pPr marL="342900" lvl="0" indent="-342900">
              <a:buFont typeface="Wingdings" panose="05000000000000000000" pitchFamily="2" charset="2"/>
              <a:buChar char="v"/>
            </a:pPr>
            <a:endParaRPr lang="en-US" sz="2200" dirty="0"/>
          </a:p>
          <a:p>
            <a:r>
              <a:rPr lang="en-US" sz="1800" dirty="0" smtClean="0">
                <a:latin typeface="+mn-lt"/>
              </a:rPr>
              <a:t> </a:t>
            </a:r>
            <a:endParaRPr lang="en-US" sz="1800" dirty="0">
              <a:latin typeface="+mn-lt"/>
            </a:endParaRPr>
          </a:p>
        </p:txBody>
      </p:sp>
    </p:spTree>
    <p:extLst>
      <p:ext uri="{BB962C8B-B14F-4D97-AF65-F5344CB8AC3E}">
        <p14:creationId xmlns:p14="http://schemas.microsoft.com/office/powerpoint/2010/main" val="3985101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76800" y="274989"/>
            <a:ext cx="6820239" cy="1258247"/>
          </a:xfrm>
        </p:spPr>
        <p:txBody>
          <a:bodyPr/>
          <a:lstStyle/>
          <a:p>
            <a:r>
              <a:rPr lang="en-US" sz="2800" b="1" u="sng" dirty="0" smtClean="0">
                <a:solidFill>
                  <a:srgbClr val="002060"/>
                </a:solidFill>
                <a:latin typeface="Times New Roman" panose="02020603050405020304" pitchFamily="18" charset="0"/>
                <a:cs typeface="Times New Roman" panose="02020603050405020304" pitchFamily="18" charset="0"/>
              </a:rPr>
              <a:t>Requirements:</a:t>
            </a:r>
            <a:endParaRPr lang="en-US" sz="2800" b="1" u="sng"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745673" y="1907178"/>
            <a:ext cx="10016020" cy="4449172"/>
          </a:xfrm>
        </p:spPr>
        <p:txBody>
          <a:bodyPr/>
          <a:lstStyle/>
          <a:p>
            <a:endParaRPr lang="en-US" sz="2000" dirty="0">
              <a:latin typeface="+mn-lt"/>
            </a:endParaRPr>
          </a:p>
          <a:p>
            <a:pPr marL="285750" indent="-285750">
              <a:buFont typeface="Wingdings" panose="05000000000000000000" pitchFamily="2" charset="2"/>
              <a:buChar char="§"/>
            </a:pPr>
            <a:r>
              <a:rPr lang="en-US" sz="2000" dirty="0" smtClean="0">
                <a:latin typeface="+mn-lt"/>
              </a:rPr>
              <a:t>Windows version 7+</a:t>
            </a:r>
          </a:p>
          <a:p>
            <a:pPr marL="285750" indent="-285750">
              <a:buFont typeface="Wingdings" panose="05000000000000000000" pitchFamily="2" charset="2"/>
              <a:buChar char="§"/>
            </a:pPr>
            <a:r>
              <a:rPr lang="en-US" sz="2000" dirty="0" smtClean="0">
                <a:latin typeface="+mn-lt"/>
              </a:rPr>
              <a:t>Front end Software: Html , CSS , java script, Angular.</a:t>
            </a:r>
          </a:p>
          <a:p>
            <a:pPr marL="285750" indent="-285750">
              <a:buFont typeface="Wingdings" panose="05000000000000000000" pitchFamily="2" charset="2"/>
              <a:buChar char="§"/>
            </a:pPr>
            <a:r>
              <a:rPr lang="en-US" sz="2000" dirty="0" smtClean="0">
                <a:latin typeface="+mn-lt"/>
              </a:rPr>
              <a:t>Backend software: Java,</a:t>
            </a:r>
            <a:r>
              <a:rPr lang="en-US" sz="2000" dirty="0">
                <a:latin typeface="+mn-lt"/>
              </a:rPr>
              <a:t> Spring </a:t>
            </a:r>
            <a:r>
              <a:rPr lang="en-US" sz="2000" dirty="0" smtClean="0">
                <a:latin typeface="+mn-lt"/>
              </a:rPr>
              <a:t>Boot, Spring </a:t>
            </a:r>
            <a:r>
              <a:rPr lang="en-US" sz="2000" dirty="0">
                <a:latin typeface="+mn-lt"/>
              </a:rPr>
              <a:t>Data </a:t>
            </a:r>
            <a:r>
              <a:rPr lang="en-US" sz="2000" dirty="0" smtClean="0">
                <a:latin typeface="+mn-lt"/>
              </a:rPr>
              <a:t>JPA, Database(Oracle)</a:t>
            </a:r>
            <a:r>
              <a:rPr lang="en-US" sz="1800" b="1" dirty="0" smtClean="0"/>
              <a:t>.</a:t>
            </a:r>
            <a:endParaRPr lang="en-US" sz="1800" dirty="0"/>
          </a:p>
          <a:p>
            <a:pPr marL="285750" indent="-285750">
              <a:buFont typeface="Wingdings" panose="05000000000000000000" pitchFamily="2" charset="2"/>
              <a:buChar char="§"/>
            </a:pPr>
            <a:endParaRPr lang="en-US" sz="1800" dirty="0" smtClean="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889600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latin typeface="Times New Roman" panose="02020603050405020304" pitchFamily="18" charset="0"/>
                <a:cs typeface="Times New Roman" panose="02020603050405020304" pitchFamily="18" charset="0"/>
              </a:rPr>
              <a:t>Project scope:</a:t>
            </a:r>
            <a:endParaRPr lang="en-US" sz="2800"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p:txBody>
          <a:bodyPr>
            <a:normAutofit/>
          </a:bodyPr>
          <a:lstStyle/>
          <a:p>
            <a:pPr marL="285750" indent="-285750">
              <a:buFont typeface="Wingdings" panose="05000000000000000000" pitchFamily="2" charset="2"/>
              <a:buChar char="q"/>
            </a:pPr>
            <a:r>
              <a:rPr lang="en-US" dirty="0"/>
              <a:t>Our project aims to safe and easy book and cancel a flight ticket i.e. we have made a computerized process to store data and distribution</a:t>
            </a:r>
            <a:r>
              <a:rPr lang="en-US" dirty="0" smtClean="0"/>
              <a:t>.</a:t>
            </a:r>
          </a:p>
          <a:p>
            <a:pPr marL="285750" lvl="0" indent="-285750">
              <a:buFont typeface="Wingdings" panose="05000000000000000000" pitchFamily="2" charset="2"/>
              <a:buChar char="q"/>
            </a:pPr>
            <a:r>
              <a:rPr lang="en-US" dirty="0"/>
              <a:t>It satisfies the admin(Owner</a:t>
            </a:r>
            <a:r>
              <a:rPr lang="en-US" dirty="0" smtClean="0"/>
              <a:t>).</a:t>
            </a:r>
          </a:p>
          <a:p>
            <a:pPr marL="285750" indent="-285750">
              <a:buFont typeface="Wingdings" panose="05000000000000000000" pitchFamily="2" charset="2"/>
              <a:buChar char="q"/>
            </a:pPr>
            <a:r>
              <a:rPr lang="en-US" dirty="0" smtClean="0"/>
              <a:t>It </a:t>
            </a:r>
            <a:r>
              <a:rPr lang="en-US" dirty="0"/>
              <a:t>is easy and safe to store data</a:t>
            </a:r>
            <a:r>
              <a:rPr lang="en-US" dirty="0" smtClean="0"/>
              <a:t>.</a:t>
            </a:r>
          </a:p>
          <a:p>
            <a:pPr marL="285750" lvl="0" indent="-285750">
              <a:buFont typeface="Wingdings" panose="05000000000000000000" pitchFamily="2" charset="2"/>
              <a:buChar char="q"/>
            </a:pPr>
            <a:r>
              <a:rPr lang="en-US" dirty="0"/>
              <a:t>It is easy to operator</a:t>
            </a:r>
            <a:r>
              <a:rPr lang="en-US" dirty="0" smtClean="0"/>
              <a:t>.</a:t>
            </a:r>
          </a:p>
          <a:p>
            <a:pPr marL="285750" indent="-285750">
              <a:buFont typeface="Wingdings" panose="05000000000000000000" pitchFamily="2" charset="2"/>
              <a:buChar char="q"/>
            </a:pPr>
            <a:r>
              <a:rPr lang="en-US" dirty="0"/>
              <a:t>Have a good user interface</a:t>
            </a:r>
            <a:r>
              <a:rPr lang="en-US" dirty="0" smtClean="0"/>
              <a:t>.</a:t>
            </a:r>
          </a:p>
          <a:p>
            <a:pPr marL="285750" lvl="0" indent="-285750">
              <a:buFont typeface="Wingdings" panose="05000000000000000000" pitchFamily="2" charset="2"/>
              <a:buChar char="q"/>
            </a:pPr>
            <a:r>
              <a:rPr lang="en-US" dirty="0"/>
              <a:t>It saves time and function faster</a:t>
            </a:r>
            <a:r>
              <a:rPr lang="en-US" dirty="0" smtClean="0"/>
              <a:t>.</a:t>
            </a:r>
          </a:p>
          <a:p>
            <a:pPr marL="285750" indent="-285750">
              <a:buFont typeface="Wingdings" panose="05000000000000000000" pitchFamily="2" charset="2"/>
              <a:buChar char="q"/>
            </a:pPr>
            <a:r>
              <a:rPr lang="en-US" dirty="0"/>
              <a:t>It helps the owner to manage the restaurant</a:t>
            </a:r>
            <a:r>
              <a:rPr lang="en-US" dirty="0" smtClean="0"/>
              <a:t>.</a:t>
            </a:r>
          </a:p>
          <a:p>
            <a:pPr marL="285750" lvl="0" indent="-285750">
              <a:buFont typeface="Wingdings" panose="05000000000000000000" pitchFamily="2" charset="2"/>
              <a:buChar char="q"/>
            </a:pPr>
            <a:r>
              <a:rPr lang="en-US" dirty="0"/>
              <a:t>We have tried to develop safe and secure software with above mentioned    specifications.</a:t>
            </a:r>
          </a:p>
          <a:p>
            <a:pPr marL="285750" indent="-285750">
              <a:buFont typeface="Wingdings" panose="05000000000000000000" pitchFamily="2" charset="2"/>
              <a:buChar char="q"/>
            </a:pPr>
            <a:endParaRPr lang="en-US" dirty="0"/>
          </a:p>
          <a:p>
            <a:pPr marL="285750" lvl="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lvl="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lvl="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endParaRPr lang="en-US" sz="1800" dirty="0">
              <a:latin typeface="+mn-lt"/>
            </a:endParaRPr>
          </a:p>
        </p:txBody>
      </p:sp>
    </p:spTree>
    <p:extLst>
      <p:ext uri="{BB962C8B-B14F-4D97-AF65-F5344CB8AC3E}">
        <p14:creationId xmlns:p14="http://schemas.microsoft.com/office/powerpoint/2010/main" val="1434835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632364" y="406401"/>
            <a:ext cx="7897091" cy="729672"/>
          </a:xfrm>
        </p:spPr>
        <p:txBody>
          <a:bodyPr>
            <a:normAutofit/>
          </a:bodyPr>
          <a:lstStyle/>
          <a:p>
            <a:pPr algn="l"/>
            <a:r>
              <a:rPr lang="en-US" sz="2800" b="1" u="sng" dirty="0" smtClean="0">
                <a:latin typeface="Times New Roman" panose="02020603050405020304" pitchFamily="18" charset="0"/>
                <a:cs typeface="Times New Roman" panose="02020603050405020304" pitchFamily="18" charset="0"/>
              </a:rPr>
              <a:t>Used Tools and technologies:</a:t>
            </a:r>
            <a:endParaRPr lang="en-US" sz="2800" b="1" u="sng"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408219" y="1745674"/>
            <a:ext cx="6964218" cy="1600438"/>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Frontend: Html , CSS, Java script and Angular.</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Back end: Spring tool suite</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Database(Oracle).</a:t>
            </a:r>
          </a:p>
          <a:p>
            <a:pPr marL="285750" indent="-285750">
              <a:buFont typeface="Wingdings" panose="05000000000000000000" pitchFamily="2" charset="2"/>
              <a:buChar char="§"/>
            </a:pPr>
            <a:r>
              <a:rPr lang="en-US" sz="2000" dirty="0" smtClean="0">
                <a:ln w="0"/>
                <a:solidFill>
                  <a:schemeClr val="tx1"/>
                </a:solidFill>
                <a:effectLst>
                  <a:outerShdw blurRad="38100" dist="19050" dir="2700000" algn="tl" rotWithShape="0">
                    <a:schemeClr val="dk1">
                      <a:alpha val="40000"/>
                    </a:schemeClr>
                  </a:outerShdw>
                </a:effectLst>
              </a:rPr>
              <a:t>VS Code</a:t>
            </a:r>
          </a:p>
          <a:p>
            <a:endParaRPr lang="en-US" dirty="0">
              <a:ln w="0"/>
              <a:solidFill>
                <a:schemeClr val="tx1"/>
              </a:solidFill>
              <a:effectLst>
                <a:outerShdw blurRad="38100" dist="19050" dir="2700000" algn="tl" rotWithShape="0">
                  <a:schemeClr val="dk1">
                    <a:alpha val="40000"/>
                  </a:schemeClr>
                </a:outerShdw>
              </a:effectLst>
            </a:endParaRPr>
          </a:p>
        </p:txBody>
      </p:sp>
      <p:sp>
        <p:nvSpPr>
          <p:cNvPr id="8" name="TextBox 7"/>
          <p:cNvSpPr txBox="1"/>
          <p:nvPr/>
        </p:nvSpPr>
        <p:spPr>
          <a:xfrm>
            <a:off x="7389091" y="3809799"/>
            <a:ext cx="2675746" cy="1938992"/>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n w="0"/>
                <a:solidFill>
                  <a:schemeClr val="tx1"/>
                </a:solidFill>
                <a:effectLst>
                  <a:outerShdw blurRad="38100" dist="19050" dir="2700000" algn="tl" rotWithShape="0">
                    <a:schemeClr val="dk1">
                      <a:alpha val="40000"/>
                    </a:schemeClr>
                  </a:outerShdw>
                </a:effectLst>
              </a:rPr>
              <a:t>Online tools:</a:t>
            </a:r>
          </a:p>
          <a:p>
            <a:pPr marL="285750" indent="-28575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Eclipse</a:t>
            </a:r>
          </a:p>
          <a:p>
            <a:pPr marL="285750" indent="-285750">
              <a:buFont typeface="Arial" panose="020B0604020202020204" pitchFamily="34" charset="0"/>
              <a:buChar char="•"/>
            </a:pPr>
            <a:r>
              <a:rPr lang="en-US" sz="2000" dirty="0" smtClean="0">
                <a:ln w="0"/>
                <a:solidFill>
                  <a:schemeClr val="tx1"/>
                </a:solidFill>
                <a:effectLst>
                  <a:outerShdw blurRad="38100" dist="19050" dir="2700000" algn="tl" rotWithShape="0">
                    <a:schemeClr val="dk1">
                      <a:alpha val="40000"/>
                    </a:schemeClr>
                  </a:outerShdw>
                </a:effectLst>
              </a:rPr>
              <a:t>Word pad</a:t>
            </a:r>
          </a:p>
          <a:p>
            <a:pPr marL="285750" indent="-285750">
              <a:buFont typeface="Arial" panose="020B0604020202020204" pitchFamily="34" charset="0"/>
              <a:buChar char="•"/>
            </a:pPr>
            <a:r>
              <a:rPr lang="en-US" sz="2000" dirty="0" smtClean="0">
                <a:ln w="0"/>
                <a:solidFill>
                  <a:schemeClr val="tx1"/>
                </a:solidFill>
                <a:effectLst>
                  <a:outerShdw blurRad="38100" dist="19050" dir="2700000" algn="tl" rotWithShape="0">
                    <a:schemeClr val="dk1">
                      <a:alpha val="40000"/>
                    </a:schemeClr>
                  </a:outerShdw>
                </a:effectLst>
              </a:rPr>
              <a:t>Notepad</a:t>
            </a:r>
          </a:p>
          <a:p>
            <a:r>
              <a:rPr lang="en-US" sz="2000" dirty="0" smtClean="0">
                <a:ln w="0"/>
                <a:solidFill>
                  <a:schemeClr val="tx1"/>
                </a:solidFill>
                <a:effectLst>
                  <a:outerShdw blurRad="38100" dist="19050" dir="2700000" algn="tl" rotWithShape="0">
                    <a:schemeClr val="dk1">
                      <a:alpha val="40000"/>
                    </a:schemeClr>
                  </a:outerShdw>
                </a:effectLst>
              </a:rPr>
              <a:t/>
            </a:r>
            <a:br>
              <a:rPr lang="en-US" sz="2000" dirty="0" smtClean="0">
                <a:ln w="0"/>
                <a:solidFill>
                  <a:schemeClr val="tx1"/>
                </a:solidFill>
                <a:effectLst>
                  <a:outerShdw blurRad="38100" dist="19050" dir="2700000" algn="tl" rotWithShape="0">
                    <a:schemeClr val="dk1">
                      <a:alpha val="40000"/>
                    </a:schemeClr>
                  </a:outerShdw>
                </a:effectLst>
              </a:rPr>
            </a:br>
            <a:endParaRPr lang="en-US" sz="2000" dirty="0">
              <a:ln w="0"/>
              <a:solidFill>
                <a:schemeClr val="tx1"/>
              </a:solidFill>
              <a:effectLst>
                <a:outerShdw blurRad="38100" dist="19050" dir="2700000" algn="tl" rotWithShape="0">
                  <a:schemeClr val="dk1">
                    <a:alpha val="40000"/>
                  </a:schemeClr>
                </a:outerShdw>
              </a:effectLst>
            </a:endParaRPr>
          </a:p>
        </p:txBody>
      </p:sp>
      <p:pic>
        <p:nvPicPr>
          <p:cNvPr id="717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220" y="1745674"/>
            <a:ext cx="1921131" cy="1635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172"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569" y="3809799"/>
            <a:ext cx="2507618" cy="16625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609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50395D"/>
                </a:solidFill>
                <a:latin typeface="Times New Roman" panose="02020603050405020304" pitchFamily="18" charset="0"/>
                <a:cs typeface="Times New Roman" panose="02020603050405020304" pitchFamily="18" charset="0"/>
              </a:rPr>
              <a:t>Modules:</a:t>
            </a:r>
            <a:endParaRPr lang="en-US" sz="2800" b="1" u="sng" dirty="0">
              <a:solidFill>
                <a:srgbClr val="50395D"/>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240972" y="1507066"/>
            <a:ext cx="10520722" cy="4849283"/>
          </a:xfrm>
          <a:ln>
            <a:solidFill>
              <a:schemeClr val="bg1"/>
            </a:solidFill>
          </a:ln>
        </p:spPr>
        <p:txBody>
          <a:bodyPr>
            <a:normAutofit/>
          </a:bodyPr>
          <a:lstStyle/>
          <a:p>
            <a:pPr algn="ctr"/>
            <a:r>
              <a:rPr lang="en-US" sz="2400" dirty="0">
                <a:latin typeface="+mn-lt"/>
              </a:rPr>
              <a:t>Our system has four main modules as mentioned below: -</a:t>
            </a:r>
          </a:p>
          <a:p>
            <a:r>
              <a:rPr lang="en-US" sz="2400" b="1" i="1" dirty="0">
                <a:latin typeface="+mn-lt"/>
              </a:rPr>
              <a:t>Register Module:</a:t>
            </a:r>
          </a:p>
          <a:p>
            <a:r>
              <a:rPr lang="en-US" sz="2000" dirty="0" smtClean="0">
                <a:latin typeface="+mn-lt"/>
              </a:rPr>
              <a:t>In this module the new users can create new account in our web-application.</a:t>
            </a:r>
            <a:endParaRPr lang="en-US" sz="2000" dirty="0">
              <a:latin typeface="+mn-lt"/>
            </a:endParaRPr>
          </a:p>
          <a:p>
            <a:r>
              <a:rPr lang="en-US" sz="2400" b="1" i="1" dirty="0" smtClean="0">
                <a:latin typeface="+mn-lt"/>
              </a:rPr>
              <a:t>Login </a:t>
            </a:r>
            <a:r>
              <a:rPr lang="en-US" sz="2400" b="1" i="1" dirty="0">
                <a:latin typeface="+mn-lt"/>
              </a:rPr>
              <a:t>Module:</a:t>
            </a:r>
          </a:p>
          <a:p>
            <a:r>
              <a:rPr lang="en-US" sz="2000" dirty="0" smtClean="0">
                <a:latin typeface="+mn-lt"/>
              </a:rPr>
              <a:t> </a:t>
            </a:r>
            <a:r>
              <a:rPr lang="en-US" sz="2000" dirty="0" smtClean="0"/>
              <a:t>In this module the user </a:t>
            </a:r>
            <a:r>
              <a:rPr lang="en-US" sz="2000" dirty="0" smtClean="0"/>
              <a:t>enter </a:t>
            </a:r>
            <a:r>
              <a:rPr lang="en-US" sz="2000" dirty="0" smtClean="0"/>
              <a:t>their login credentials and they will be redirected to their respective pages. </a:t>
            </a:r>
            <a:r>
              <a:rPr lang="en-US" sz="2000" dirty="0" smtClean="0">
                <a:latin typeface="+mn-lt"/>
              </a:rPr>
              <a:t>The </a:t>
            </a:r>
            <a:r>
              <a:rPr lang="en-US" sz="2000" dirty="0" smtClean="0">
                <a:latin typeface="+mn-lt"/>
              </a:rPr>
              <a:t>user will get only those privileges that are given to the user for which one has registered</a:t>
            </a:r>
            <a:r>
              <a:rPr lang="en-US" sz="2000" dirty="0" smtClean="0">
                <a:latin typeface="+mn-lt"/>
              </a:rPr>
              <a:t>.</a:t>
            </a:r>
          </a:p>
          <a:p>
            <a:endParaRPr lang="en-US" sz="2000" dirty="0">
              <a:latin typeface="+mn-lt"/>
            </a:endParaRPr>
          </a:p>
          <a:p>
            <a:endParaRPr lang="en-US" sz="2000" dirty="0" smtClean="0">
              <a:latin typeface="+mn-lt"/>
            </a:endParaRPr>
          </a:p>
          <a:p>
            <a:endParaRPr lang="en-US" sz="2400" b="1" i="1" dirty="0">
              <a:latin typeface="+mn-lt"/>
            </a:endParaRPr>
          </a:p>
          <a:p>
            <a:endParaRPr lang="en-US" sz="2400" b="1" i="1" dirty="0">
              <a:latin typeface="+mn-lt"/>
            </a:endParaRPr>
          </a:p>
          <a:p>
            <a:endParaRPr lang="en-US" sz="2000" dirty="0">
              <a:latin typeface="+mn-lt"/>
            </a:endParaRPr>
          </a:p>
          <a:p>
            <a:pPr marL="285750" indent="-285750">
              <a:buFont typeface="Wingdings" panose="05000000000000000000" pitchFamily="2" charset="2"/>
              <a:buChar char="§"/>
            </a:pPr>
            <a:endParaRPr lang="en-US" sz="2000" dirty="0" smtClean="0">
              <a:latin typeface="+mn-lt"/>
            </a:endParaRPr>
          </a:p>
          <a:p>
            <a:endParaRPr lang="en-US" dirty="0"/>
          </a:p>
        </p:txBody>
      </p:sp>
    </p:spTree>
    <p:extLst>
      <p:ext uri="{BB962C8B-B14F-4D97-AF65-F5344CB8AC3E}">
        <p14:creationId xmlns:p14="http://schemas.microsoft.com/office/powerpoint/2010/main" val="3192510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b="1" u="sng" dirty="0" smtClean="0">
                <a:solidFill>
                  <a:srgbClr val="C00000"/>
                </a:solidFill>
                <a:latin typeface="Times New Roman" panose="02020603050405020304" pitchFamily="18" charset="0"/>
                <a:cs typeface="Times New Roman" panose="02020603050405020304" pitchFamily="18" charset="0"/>
              </a:rPr>
              <a:t>Frontend [language used]:</a:t>
            </a:r>
            <a:endParaRPr lang="en-US" sz="2800" b="1" u="sng"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4"/>
          </p:nvPr>
        </p:nvSpPr>
        <p:spPr>
          <a:xfrm>
            <a:off x="1627322" y="1507066"/>
            <a:ext cx="2451697" cy="2023313"/>
          </a:xfrm>
        </p:spPr>
        <p:txBody>
          <a:bodyPr>
            <a:normAutofit/>
          </a:bodyPr>
          <a:lstStyle/>
          <a:p>
            <a:pPr marL="342900" indent="-342900">
              <a:buFont typeface="Wingdings" panose="05000000000000000000" pitchFamily="2" charset="2"/>
              <a:buChar char="v"/>
            </a:pPr>
            <a:r>
              <a:rPr lang="en-US" sz="2000" b="1" dirty="0" smtClean="0">
                <a:latin typeface="+mn-lt"/>
              </a:rPr>
              <a:t>HTML</a:t>
            </a:r>
          </a:p>
          <a:p>
            <a:pPr marL="342900" indent="-342900">
              <a:buFont typeface="Wingdings" panose="05000000000000000000" pitchFamily="2" charset="2"/>
              <a:buChar char="v"/>
            </a:pPr>
            <a:r>
              <a:rPr lang="en-US" sz="2000" b="1" dirty="0" smtClean="0">
                <a:latin typeface="+mn-lt"/>
              </a:rPr>
              <a:t>CSS</a:t>
            </a:r>
          </a:p>
          <a:p>
            <a:pPr marL="342900" indent="-342900">
              <a:buFont typeface="Wingdings" panose="05000000000000000000" pitchFamily="2" charset="2"/>
              <a:buChar char="v"/>
            </a:pPr>
            <a:r>
              <a:rPr lang="en-US" sz="2000" b="1" dirty="0" smtClean="0">
                <a:latin typeface="+mn-lt"/>
              </a:rPr>
              <a:t>JAVA SCRIPT</a:t>
            </a:r>
          </a:p>
          <a:p>
            <a:pPr marL="342900" indent="-342900">
              <a:buFont typeface="Wingdings" panose="05000000000000000000" pitchFamily="2" charset="2"/>
              <a:buChar char="v"/>
            </a:pPr>
            <a:r>
              <a:rPr lang="en-US" sz="2000" b="1" dirty="0" smtClean="0">
                <a:latin typeface="+mn-lt"/>
              </a:rPr>
              <a:t>Angular</a:t>
            </a:r>
            <a:endParaRPr lang="en-US" sz="2000" b="1" dirty="0">
              <a:latin typeface="+mn-lt"/>
            </a:endParaRPr>
          </a:p>
        </p:txBody>
      </p:sp>
      <p:pic>
        <p:nvPicPr>
          <p:cNvPr id="4" name="Picture 3"/>
          <p:cNvPicPr>
            <a:picLocks noChangeAspect="1"/>
          </p:cNvPicPr>
          <p:nvPr/>
        </p:nvPicPr>
        <p:blipFill>
          <a:blip r:embed="rId2"/>
          <a:stretch>
            <a:fillRect/>
          </a:stretch>
        </p:blipFill>
        <p:spPr>
          <a:xfrm>
            <a:off x="3515735" y="1507067"/>
            <a:ext cx="8374135" cy="4790366"/>
          </a:xfrm>
          <a:prstGeom prst="rect">
            <a:avLst/>
          </a:prstGeom>
        </p:spPr>
      </p:pic>
    </p:spTree>
    <p:extLst>
      <p:ext uri="{BB962C8B-B14F-4D97-AF65-F5344CB8AC3E}">
        <p14:creationId xmlns:p14="http://schemas.microsoft.com/office/powerpoint/2010/main" val="5738703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0B52848-9F15-412E-907E-592D80B16D34}">
  <ds:schemaRefs>
    <ds:schemaRef ds:uri="http://schemas.microsoft.com/sharepoint/v3/contenttype/forms"/>
  </ds:schemaRefs>
</ds:datastoreItem>
</file>

<file path=customXml/itemProps2.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045008-BD42-4B24-A6F5-0E1C58790533}">
  <ds:schemaRefs>
    <ds:schemaRef ds:uri="16c05727-aa75-4e4a-9b5f-8a80a1165891"/>
    <ds:schemaRef ds:uri="http://purl.org/dc/elements/1.1/"/>
    <ds:schemaRef ds:uri="http://schemas.microsoft.com/office/2006/metadata/properties"/>
    <ds:schemaRef ds:uri="http://schemas.microsoft.com/office/2006/documentManagement/types"/>
    <ds:schemaRef ds:uri="71af3243-3dd4-4a8d-8c0d-dd76da1f02a5"/>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Parallax</Template>
  <TotalTime>0</TotalTime>
  <Words>489</Words>
  <Application>Microsoft Office PowerPoint</Application>
  <PresentationFormat>Widescreen</PresentationFormat>
  <Paragraphs>96</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Algerian</vt:lpstr>
      <vt:lpstr>Arial</vt:lpstr>
      <vt:lpstr>Calibri</vt:lpstr>
      <vt:lpstr>Corbel</vt:lpstr>
      <vt:lpstr>Sagona ExtraLight</vt:lpstr>
      <vt:lpstr>Speak Pro</vt:lpstr>
      <vt:lpstr>Times New Roman</vt:lpstr>
      <vt:lpstr>Wingdings</vt:lpstr>
      <vt:lpstr>Parallax</vt:lpstr>
      <vt:lpstr>Airline Management system</vt:lpstr>
      <vt:lpstr>Team members:</vt:lpstr>
      <vt:lpstr>Introduction:</vt:lpstr>
      <vt:lpstr>Purpose:</vt:lpstr>
      <vt:lpstr>Requirements:</vt:lpstr>
      <vt:lpstr>Project scope:</vt:lpstr>
      <vt:lpstr>Used Tools and technologies:</vt:lpstr>
      <vt:lpstr>Modules:</vt:lpstr>
      <vt:lpstr>Frontend [language used]:</vt:lpstr>
      <vt:lpstr>Backend [language used]:</vt:lpstr>
      <vt:lpstr>DATABASE:</vt:lpstr>
      <vt:lpstr>E-r diagram:</vt:lpstr>
      <vt:lpstr>Home page:</vt:lpstr>
      <vt:lpstr>Register Page :-</vt:lpstr>
      <vt:lpstr>Login page :-</vt:lpstr>
      <vt:lpstr>Details of Flights :-</vt:lpstr>
      <vt:lpstr>PowerPoint Presentation</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2022-03-23T13:18:27Z</dcterms:created>
  <dcterms:modified xsi:type="dcterms:W3CDTF">2022-07-08T09:12:37Z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a57b2325-3752-4264-bcca-c759f3ad798d</vt:lpwstr>
  </property>
  <property fmtid="{D5CDD505-2E9C-101B-9397-08002B2CF9AE}" pid="4" name="HCLClassification">
    <vt:lpwstr>HCL_Cla5s_Publ1c</vt:lpwstr>
  </property>
  <property fmtid="{D5CDD505-2E9C-101B-9397-08002B2CF9AE}" pid="5" name="HCLClassD6">
    <vt:lpwstr>False</vt:lpwstr>
  </property>
</Properties>
</file>